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46"/>
  </p:notesMasterIdLst>
  <p:sldIdLst>
    <p:sldId id="256" r:id="rId2"/>
    <p:sldId id="257" r:id="rId3"/>
    <p:sldId id="286" r:id="rId4"/>
    <p:sldId id="274" r:id="rId5"/>
    <p:sldId id="275" r:id="rId6"/>
    <p:sldId id="276" r:id="rId7"/>
    <p:sldId id="281" r:id="rId8"/>
    <p:sldId id="280" r:id="rId9"/>
    <p:sldId id="278" r:id="rId10"/>
    <p:sldId id="282" r:id="rId11"/>
    <p:sldId id="273" r:id="rId12"/>
    <p:sldId id="272" r:id="rId13"/>
    <p:sldId id="258" r:id="rId14"/>
    <p:sldId id="283" r:id="rId15"/>
    <p:sldId id="264" r:id="rId16"/>
    <p:sldId id="259" r:id="rId17"/>
    <p:sldId id="261" r:id="rId18"/>
    <p:sldId id="263" r:id="rId19"/>
    <p:sldId id="265" r:id="rId20"/>
    <p:sldId id="266" r:id="rId21"/>
    <p:sldId id="267" r:id="rId22"/>
    <p:sldId id="284" r:id="rId23"/>
    <p:sldId id="285" r:id="rId24"/>
    <p:sldId id="279" r:id="rId25"/>
    <p:sldId id="287" r:id="rId26"/>
    <p:sldId id="306" r:id="rId27"/>
    <p:sldId id="288" r:id="rId28"/>
    <p:sldId id="289" r:id="rId29"/>
    <p:sldId id="290" r:id="rId30"/>
    <p:sldId id="291" r:id="rId31"/>
    <p:sldId id="292" r:id="rId32"/>
    <p:sldId id="293" r:id="rId33"/>
    <p:sldId id="295" r:id="rId34"/>
    <p:sldId id="296" r:id="rId35"/>
    <p:sldId id="294" r:id="rId36"/>
    <p:sldId id="299" r:id="rId37"/>
    <p:sldId id="300" r:id="rId38"/>
    <p:sldId id="305" r:id="rId39"/>
    <p:sldId id="301" r:id="rId40"/>
    <p:sldId id="297" r:id="rId41"/>
    <p:sldId id="298" r:id="rId42"/>
    <p:sldId id="302" r:id="rId43"/>
    <p:sldId id="303" r:id="rId44"/>
    <p:sldId id="304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99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34FFF-3541-4C51-B436-5B466BD1BF45}" type="datetimeFigureOut">
              <a:rPr lang="en-US" smtClean="0"/>
              <a:t>6/16/2016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735020-60AB-44C4-B03D-07E56E03F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451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/>
            </a:lvl1pPr>
          </a:lstStyle>
          <a:p>
            <a:fld id="{607FBD44-B361-4399-BC61-9362F8C8574B}" type="datetime1">
              <a:rPr lang="en-CA" smtClean="0"/>
              <a:t>16/06/2016</a:t>
            </a:fld>
            <a:endParaRPr lang="en-CA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600"/>
            </a:lvl1pPr>
          </a:lstStyle>
          <a:p>
            <a:fld id="{108B1D38-CAEA-4E6C-A53F-FBB3CC5861A0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5584674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AEF0D-3C91-49FC-BF71-B333A8C2D462}" type="datetime1">
              <a:rPr lang="en-CA" smtClean="0"/>
              <a:t>16/06/2016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1D38-CAEA-4E6C-A53F-FBB3CC5861A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9310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0D9B0-931F-41AD-B767-8F9A2F54F46C}" type="datetime1">
              <a:rPr lang="en-CA" smtClean="0"/>
              <a:t>16/06/2016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1D38-CAEA-4E6C-A53F-FBB3CC5861A0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5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fld id="{126D9102-5DF8-4F17-988D-70E4F8F86AF4}" type="datetime1">
              <a:rPr lang="en-CA" smtClean="0"/>
              <a:t>16/06/2016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400"/>
            </a:lvl1pPr>
          </a:lstStyle>
          <a:p>
            <a:fld id="{FA9B7A1F-A5D2-467F-9FC3-A0D858800EF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39667947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38D5E-8AEB-44DD-9FFC-C431FA0577DB}" type="datetime1">
              <a:rPr lang="en-CA" smtClean="0"/>
              <a:t>16/06/2016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1D38-CAEA-4E6C-A53F-FBB3CC5861A0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974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E1FDA-C244-4D3E-94D4-6AD6C5287EE1}" type="datetime1">
              <a:rPr lang="en-CA" smtClean="0"/>
              <a:t>16/06/2016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1D38-CAEA-4E6C-A53F-FBB3CC5861A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8422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3FD8E-9B50-458E-A096-5B12291DFE90}" type="datetime1">
              <a:rPr lang="en-CA" smtClean="0"/>
              <a:t>16/06/2016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1D38-CAEA-4E6C-A53F-FBB3CC5861A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91198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6B7D7-212B-44C3-9B0F-74D66A82180A}" type="datetime1">
              <a:rPr lang="en-CA" smtClean="0"/>
              <a:t>16/06/2016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1D38-CAEA-4E6C-A53F-FBB3CC5861A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6688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BD396-4C70-4857-925D-17760ADFA840}" type="datetime1">
              <a:rPr lang="en-CA" smtClean="0"/>
              <a:t>16/06/2016</a:t>
            </a:fld>
            <a:endParaRPr lang="en-C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1D38-CAEA-4E6C-A53F-FBB3CC5861A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64980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504D9-02E3-458C-BD0E-CE85776C7D4E}" type="datetime1">
              <a:rPr lang="en-CA" smtClean="0"/>
              <a:t>16/06/2016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1D38-CAEA-4E6C-A53F-FBB3CC5861A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1142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E025B-3CCB-41C0-BE06-815F91C32C0C}" type="datetime1">
              <a:rPr lang="en-CA" smtClean="0"/>
              <a:t>16/06/2016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1D38-CAEA-4E6C-A53F-FBB3CC5861A0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228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340030D-CF07-4158-BA36-2339A0DBC631}" type="datetime1">
              <a:rPr lang="en-CA" smtClean="0"/>
              <a:t>16/06/2016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08B1D38-CAEA-4E6C-A53F-FBB3CC5861A0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026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b="1" dirty="0" smtClean="0">
                <a:solidFill>
                  <a:srgbClr val="C00000"/>
                </a:solidFill>
              </a:rPr>
              <a:t>Smart kid Montessori (</a:t>
            </a:r>
            <a:r>
              <a:rPr lang="en-CA" b="1" dirty="0" err="1" smtClean="0">
                <a:solidFill>
                  <a:srgbClr val="C00000"/>
                </a:solidFill>
              </a:rPr>
              <a:t>skm</a:t>
            </a:r>
            <a:r>
              <a:rPr lang="en-CA" b="1" dirty="0" smtClean="0">
                <a:solidFill>
                  <a:srgbClr val="C00000"/>
                </a:solidFill>
              </a:rPr>
              <a:t>)</a:t>
            </a:r>
            <a:endParaRPr lang="en-CA" b="1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A" sz="2400" b="1" dirty="0" smtClean="0"/>
              <a:t>Quang-Dung Ho</a:t>
            </a:r>
          </a:p>
          <a:p>
            <a:r>
              <a:rPr lang="en-CA" sz="2400" dirty="0" smtClean="0"/>
              <a:t>June 17, 2016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89963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C00000"/>
                </a:solidFill>
              </a:rPr>
              <a:t>App </a:t>
            </a:r>
            <a:r>
              <a:rPr lang="en-CA" dirty="0" smtClean="0">
                <a:solidFill>
                  <a:srgbClr val="C00000"/>
                </a:solidFill>
              </a:rPr>
              <a:t>value propositions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sz="2800" b="1" dirty="0" smtClean="0"/>
              <a:t>Existing Workflow</a:t>
            </a:r>
            <a:endParaRPr lang="en-CA" sz="28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2400" dirty="0" smtClean="0">
                <a:solidFill>
                  <a:srgbClr val="FF0000"/>
                </a:solidFill>
              </a:rPr>
              <a:t> 3 man-hours/day (3x30 = 90$)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2400" dirty="0">
                <a:solidFill>
                  <a:srgbClr val="FF0000"/>
                </a:solidFill>
              </a:rPr>
              <a:t> </a:t>
            </a:r>
            <a:r>
              <a:rPr lang="en-CA" sz="2400" dirty="0" smtClean="0">
                <a:solidFill>
                  <a:srgbClr val="FF0000"/>
                </a:solidFill>
              </a:rPr>
              <a:t>60 man-hours/month (1,800$)</a:t>
            </a:r>
          </a:p>
          <a:p>
            <a:pPr>
              <a:buFont typeface="Wingdings" panose="05000000000000000000" pitchFamily="2" charset="2"/>
              <a:buChar char="§"/>
            </a:pPr>
            <a:endParaRPr lang="en-CA" sz="2400" dirty="0">
              <a:solidFill>
                <a:srgbClr val="FF000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CA" sz="2800" b="1" dirty="0"/>
              <a:t>SKM </a:t>
            </a:r>
            <a:r>
              <a:rPr lang="en-CA" sz="2800" b="1" dirty="0" smtClean="0"/>
              <a:t>Workflow</a:t>
            </a:r>
            <a:endParaRPr lang="en-CA" sz="2800" b="1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CA" sz="2400" dirty="0" smtClean="0">
                <a:solidFill>
                  <a:srgbClr val="009900"/>
                </a:solidFill>
              </a:rPr>
              <a:t> 0.5 man-hours/day (0.5x30=15$)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sz="2400" dirty="0">
                <a:solidFill>
                  <a:srgbClr val="009900"/>
                </a:solidFill>
              </a:rPr>
              <a:t> </a:t>
            </a:r>
            <a:r>
              <a:rPr lang="en-CA" sz="2400" dirty="0" smtClean="0">
                <a:solidFill>
                  <a:srgbClr val="009900"/>
                </a:solidFill>
              </a:rPr>
              <a:t>10 </a:t>
            </a:r>
            <a:r>
              <a:rPr lang="en-CA" sz="2400" dirty="0">
                <a:solidFill>
                  <a:srgbClr val="009900"/>
                </a:solidFill>
              </a:rPr>
              <a:t>man-hours/month </a:t>
            </a:r>
            <a:r>
              <a:rPr lang="en-CA" sz="2400" dirty="0" smtClean="0">
                <a:solidFill>
                  <a:srgbClr val="009900"/>
                </a:solidFill>
              </a:rPr>
              <a:t>(300</a:t>
            </a:r>
            <a:r>
              <a:rPr lang="en-CA" sz="2400" dirty="0">
                <a:solidFill>
                  <a:srgbClr val="009900"/>
                </a:solidFill>
              </a:rPr>
              <a:t>$)</a:t>
            </a:r>
          </a:p>
          <a:p>
            <a:pPr>
              <a:buFont typeface="Wingdings" panose="05000000000000000000" pitchFamily="2" charset="2"/>
              <a:buChar char="Ø"/>
            </a:pPr>
            <a:endParaRPr lang="en-CA" sz="2400" dirty="0" smtClean="0">
              <a:solidFill>
                <a:srgbClr val="0099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CA" sz="2400" dirty="0">
              <a:solidFill>
                <a:srgbClr val="0099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40731" y="4019550"/>
            <a:ext cx="555559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CA" sz="2800" dirty="0" smtClean="0">
                <a:solidFill>
                  <a:srgbClr val="0000FF"/>
                </a:solidFill>
              </a:rPr>
              <a:t>Money savings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CA" sz="2400" dirty="0" smtClean="0">
                <a:solidFill>
                  <a:srgbClr val="0000FF"/>
                </a:solidFill>
              </a:rPr>
              <a:t>Saving/month = 1,500$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CA" sz="2400" dirty="0" smtClean="0">
                <a:solidFill>
                  <a:srgbClr val="0000FF"/>
                </a:solidFill>
              </a:rPr>
              <a:t>Saving/year = 18,000$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CA" sz="2800" dirty="0" smtClean="0">
                <a:solidFill>
                  <a:srgbClr val="0000FF"/>
                </a:solidFill>
              </a:rPr>
              <a:t>Enhanced (physical/data) security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CA" sz="2800" dirty="0" smtClean="0">
                <a:solidFill>
                  <a:srgbClr val="0000FF"/>
                </a:solidFill>
              </a:rPr>
              <a:t>Data losses, mistakes avoided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CA" sz="2800" dirty="0" smtClean="0">
                <a:solidFill>
                  <a:srgbClr val="0000FF"/>
                </a:solidFill>
              </a:rPr>
              <a:t>Troubles/tickets/fines avoided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7DE50-E9DF-4082-AD95-5D7217E88262}" type="datetime1">
              <a:rPr lang="en-CA" smtClean="0"/>
              <a:t>16/06/2016</a:t>
            </a:fld>
            <a:endParaRPr lang="en-CA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1D38-CAEA-4E6C-A53F-FBB3CC5861A0}" type="slidenum">
              <a:rPr lang="en-CA" smtClean="0"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2638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1. Security &amp; app access controls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3200" dirty="0" smtClean="0"/>
              <a:t>Conventional username-password log-in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800" dirty="0" smtClean="0"/>
              <a:t> Keyboard is required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800" dirty="0" smtClean="0"/>
              <a:t> Typing takes time (a few tens of seconds)</a:t>
            </a:r>
          </a:p>
          <a:p>
            <a:pPr marL="0" indent="0">
              <a:buNone/>
            </a:pPr>
            <a:r>
              <a:rPr lang="en-CA" sz="3200" dirty="0" smtClean="0"/>
              <a:t>In daycare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800" dirty="0" smtClean="0"/>
              <a:t> Quite busy environment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800" dirty="0" smtClean="0"/>
              <a:t> Any operations with the app need to be</a:t>
            </a:r>
            <a:br>
              <a:rPr lang="en-CA" sz="2800" dirty="0" smtClean="0"/>
            </a:br>
            <a:r>
              <a:rPr lang="en-CA" sz="2800" dirty="0" smtClean="0"/>
              <a:t>     faster than paperwork-based operations</a:t>
            </a:r>
            <a:endParaRPr lang="en-CA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B683F-586E-40D8-A510-B326E5FA7630}" type="datetime1">
              <a:rPr lang="en-CA" smtClean="0"/>
              <a:t>16/06/2016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7478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1. Security &amp; app access controls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3200" dirty="0" smtClean="0"/>
              <a:t>Keypad log-in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800" dirty="0" smtClean="0"/>
              <a:t> No keyboard is required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800" dirty="0" smtClean="0"/>
              <a:t> Only the passcode to be entered (screen taps)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800" dirty="0" smtClean="0"/>
              <a:t> Quite fast </a:t>
            </a:r>
            <a:r>
              <a:rPr lang="en-CA" sz="2800" dirty="0"/>
              <a:t>to complete (a few </a:t>
            </a:r>
            <a:r>
              <a:rPr lang="en-CA" sz="2800" dirty="0" smtClean="0"/>
              <a:t>seconds)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800" dirty="0" smtClean="0"/>
              <a:t> Very popular in various existing use cases</a:t>
            </a:r>
          </a:p>
          <a:p>
            <a:endParaRPr lang="en-CA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8E6C5-8368-4F1F-9643-1CD7254D8E7D}" type="datetime1">
              <a:rPr lang="en-CA" smtClean="0"/>
              <a:t>16/06/2016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8362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1. Security </a:t>
            </a:r>
            <a:r>
              <a:rPr lang="en-CA" dirty="0">
                <a:solidFill>
                  <a:srgbClr val="C00000"/>
                </a:solidFill>
              </a:rPr>
              <a:t>&amp; app access controls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5700521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CA" sz="3200" dirty="0" smtClean="0"/>
              <a:t> Physical keypad is emulated</a:t>
            </a:r>
            <a:br>
              <a:rPr lang="en-CA" sz="3200" dirty="0" smtClean="0"/>
            </a:br>
            <a:r>
              <a:rPr lang="en-CA" sz="3200" dirty="0" smtClean="0"/>
              <a:t>   in the web interface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CA" sz="2800" dirty="0" smtClean="0"/>
              <a:t> Security can be achieved</a:t>
            </a:r>
            <a:br>
              <a:rPr lang="en-CA" sz="2800" dirty="0" smtClean="0"/>
            </a:br>
            <a:r>
              <a:rPr lang="en-CA" sz="2800" dirty="0" smtClean="0"/>
              <a:t>  with sufficiently long passcode</a:t>
            </a:r>
          </a:p>
          <a:p>
            <a:pPr lvl="4">
              <a:buFont typeface="Wingdings" panose="05000000000000000000" pitchFamily="2" charset="2"/>
              <a:buChar char="§"/>
            </a:pPr>
            <a:r>
              <a:rPr lang="en-CA" sz="2400" dirty="0"/>
              <a:t> </a:t>
            </a:r>
            <a:r>
              <a:rPr lang="en-CA" sz="2400" dirty="0" smtClean="0"/>
              <a:t>Example: 100 users/99999 codes</a:t>
            </a:r>
            <a:br>
              <a:rPr lang="en-CA" sz="2400" dirty="0" smtClean="0"/>
            </a:br>
            <a:r>
              <a:rPr lang="en-CA" sz="2400" dirty="0" smtClean="0"/>
              <a:t>                            = 10</a:t>
            </a:r>
            <a:r>
              <a:rPr lang="en-CA" sz="2400" baseline="30000" dirty="0" smtClean="0"/>
              <a:t>-3</a:t>
            </a:r>
            <a:r>
              <a:rPr lang="en-CA" sz="2400" dirty="0" smtClean="0"/>
              <a:t> = 0.1%</a:t>
            </a:r>
            <a:endParaRPr lang="en-CA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074" y="2235993"/>
            <a:ext cx="4581525" cy="4123373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D824B-8850-4DF8-A415-B0E8A5C5E788}" type="datetime1">
              <a:rPr lang="en-CA" smtClean="0"/>
              <a:t>16/06/2016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967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1. Security </a:t>
            </a:r>
            <a:r>
              <a:rPr lang="en-CA" dirty="0">
                <a:solidFill>
                  <a:srgbClr val="C00000"/>
                </a:solidFill>
              </a:rPr>
              <a:t>&amp; app access controls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10596372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CA" sz="3200" dirty="0" smtClean="0"/>
              <a:t> User access to features of the app is controlled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CA" sz="1600" dirty="0" smtClean="0"/>
          </a:p>
          <a:p>
            <a:pPr lvl="3">
              <a:buFont typeface="Wingdings" panose="05000000000000000000" pitchFamily="2" charset="2"/>
              <a:buChar char="§"/>
            </a:pPr>
            <a:r>
              <a:rPr lang="en-CA" sz="2400" dirty="0" smtClean="0"/>
              <a:t> </a:t>
            </a:r>
            <a:r>
              <a:rPr lang="en-CA" sz="2800" b="1" dirty="0"/>
              <a:t>Owner: </a:t>
            </a:r>
            <a:r>
              <a:rPr lang="en-CA" sz="2800" dirty="0"/>
              <a:t>log-in, log-out, check-in/check-out, child reports + payments, schedulers, statistical reports, </a:t>
            </a:r>
            <a:r>
              <a:rPr lang="en-CA" sz="2800" dirty="0" smtClean="0"/>
              <a:t>… </a:t>
            </a:r>
          </a:p>
          <a:p>
            <a:pPr lvl="3">
              <a:buFont typeface="Wingdings" panose="05000000000000000000" pitchFamily="2" charset="2"/>
              <a:buChar char="§"/>
            </a:pPr>
            <a:endParaRPr lang="en-CA" sz="1600" dirty="0" smtClean="0"/>
          </a:p>
          <a:p>
            <a:pPr lvl="3">
              <a:buFont typeface="Wingdings" panose="05000000000000000000" pitchFamily="2" charset="2"/>
              <a:buChar char="§"/>
            </a:pPr>
            <a:r>
              <a:rPr lang="en-CA" sz="2800" b="1" dirty="0" smtClean="0"/>
              <a:t> Educators:</a:t>
            </a:r>
            <a:r>
              <a:rPr lang="en-CA" sz="2800" dirty="0" smtClean="0"/>
              <a:t> log-in, log-out, check-in/check-out, child reports</a:t>
            </a:r>
          </a:p>
          <a:p>
            <a:pPr lvl="3">
              <a:buFont typeface="Wingdings" panose="05000000000000000000" pitchFamily="2" charset="2"/>
              <a:buChar char="§"/>
            </a:pPr>
            <a:endParaRPr lang="en-CA" sz="1600" dirty="0" smtClean="0"/>
          </a:p>
          <a:p>
            <a:pPr lvl="3">
              <a:buFont typeface="Wingdings" panose="05000000000000000000" pitchFamily="2" charset="2"/>
              <a:buChar char="§"/>
            </a:pPr>
            <a:r>
              <a:rPr lang="en-CA" sz="2800" dirty="0" smtClean="0"/>
              <a:t> </a:t>
            </a:r>
            <a:r>
              <a:rPr lang="en-CA" sz="2800" b="1" dirty="0" smtClean="0"/>
              <a:t>Administrators: </a:t>
            </a:r>
            <a:r>
              <a:rPr lang="en-CA" sz="2800" dirty="0" smtClean="0"/>
              <a:t>+ database monitoring, security monitoring, app usage statistics, …</a:t>
            </a:r>
            <a:endParaRPr lang="en-CA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07E8D-BAF0-4494-A5C9-19D344A6A054}" type="datetime1">
              <a:rPr lang="en-CA" smtClean="0"/>
              <a:t>16/06/2016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900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C00000"/>
                </a:solidFill>
              </a:rPr>
              <a:t>2</a:t>
            </a:r>
            <a:r>
              <a:rPr lang="en-CA" dirty="0" smtClean="0">
                <a:solidFill>
                  <a:srgbClr val="C00000"/>
                </a:solidFill>
              </a:rPr>
              <a:t>. employee attendance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CA" sz="2800" dirty="0" smtClean="0"/>
              <a:t> Now done </a:t>
            </a:r>
            <a:r>
              <a:rPr lang="en-CA" sz="2800" b="1" dirty="0" smtClean="0"/>
              <a:t>manually</a:t>
            </a:r>
            <a:r>
              <a:rPr lang="en-CA" sz="2800" dirty="0" smtClean="0"/>
              <a:t> (report by email by the end of every day), then extra hours required to collect &amp; processing data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 sz="2800" dirty="0" smtClean="0"/>
              <a:t> More than 35% forget to do, the manager/owner needs to remind employees by emails/phone-calls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 sz="2800" dirty="0" smtClean="0"/>
              <a:t> If forget to do in the same day, 70% confusing/making mistakes when doing later</a:t>
            </a:r>
            <a:endParaRPr lang="en-CA" sz="2800" dirty="0"/>
          </a:p>
          <a:p>
            <a:pPr>
              <a:buFont typeface="Wingdings" panose="05000000000000000000" pitchFamily="2" charset="2"/>
              <a:buChar char="v"/>
            </a:pPr>
            <a:r>
              <a:rPr lang="en-CA" sz="2800" dirty="0" smtClean="0"/>
              <a:t> </a:t>
            </a:r>
            <a:r>
              <a:rPr lang="en-CA" sz="2800" dirty="0" smtClean="0">
                <a:solidFill>
                  <a:srgbClr val="FF0000"/>
                </a:solidFill>
              </a:rPr>
              <a:t>Time-consuming, accuracy issues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 sz="2800" dirty="0" smtClean="0">
                <a:solidFill>
                  <a:srgbClr val="FF0000"/>
                </a:solidFill>
              </a:rPr>
              <a:t> Lots of efforts required for employees and employer</a:t>
            </a:r>
          </a:p>
          <a:p>
            <a:endParaRPr lang="en-CA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4E7A0-54D1-4751-A108-6C057B5A17EF}" type="datetime1">
              <a:rPr lang="en-CA" smtClean="0"/>
              <a:t>16/06/2016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0720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2. employee attendance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CA" sz="2800" dirty="0" smtClean="0"/>
              <a:t> Employee attendance check-in/check-out </a:t>
            </a:r>
            <a:r>
              <a:rPr lang="en-CA" sz="3200" b="1" dirty="0">
                <a:solidFill>
                  <a:srgbClr val="009900"/>
                </a:solidFill>
              </a:rPr>
              <a:t>with a few </a:t>
            </a:r>
            <a:r>
              <a:rPr lang="en-CA" sz="3200" b="1" dirty="0" smtClean="0">
                <a:solidFill>
                  <a:srgbClr val="009900"/>
                </a:solidFill>
              </a:rPr>
              <a:t>taps</a:t>
            </a:r>
            <a:endParaRPr lang="en-CA" sz="2800" b="1" dirty="0" smtClean="0">
              <a:solidFill>
                <a:srgbClr val="009900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CA" sz="2800" dirty="0" smtClean="0"/>
              <a:t> To be done when entering or leaving the school</a:t>
            </a:r>
            <a:br>
              <a:rPr lang="en-CA" sz="2800" dirty="0" smtClean="0"/>
            </a:br>
            <a:r>
              <a:rPr lang="en-CA" sz="2800" dirty="0" smtClean="0"/>
              <a:t>    (by employees themselves)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 sz="2800" dirty="0" smtClean="0"/>
              <a:t> Recorded events are used to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CA" sz="2000" dirty="0" smtClean="0"/>
              <a:t> </a:t>
            </a:r>
            <a:r>
              <a:rPr lang="en-CA" sz="2400" dirty="0" smtClean="0">
                <a:solidFill>
                  <a:srgbClr val="009900"/>
                </a:solidFill>
              </a:rPr>
              <a:t>Monitor employee daily/weekly/monthly/yearly work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CA" sz="2400" dirty="0" smtClean="0">
                <a:solidFill>
                  <a:srgbClr val="009900"/>
                </a:solidFill>
              </a:rPr>
              <a:t> Support educational program managements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CA" sz="2400" dirty="0" smtClean="0">
                <a:solidFill>
                  <a:srgbClr val="009900"/>
                </a:solidFill>
              </a:rPr>
              <a:t> Support payments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CA" sz="2400" dirty="0" smtClean="0">
                <a:solidFill>
                  <a:srgbClr val="009900"/>
                </a:solidFill>
              </a:rPr>
              <a:t> etc.</a:t>
            </a:r>
            <a:endParaRPr lang="en-CA" sz="2400" dirty="0">
              <a:solidFill>
                <a:srgbClr val="0099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2B78-DD22-4D95-A307-1DD8C3E472BD}" type="datetime1">
              <a:rPr lang="en-CA" smtClean="0"/>
              <a:t>16/06/2016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0104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3. student attendance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10501122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CA" sz="2800" dirty="0" smtClean="0"/>
              <a:t> Now </a:t>
            </a:r>
            <a:r>
              <a:rPr lang="en-CA" sz="2800" dirty="0"/>
              <a:t>done </a:t>
            </a:r>
            <a:r>
              <a:rPr lang="en-CA" sz="2800" b="1" dirty="0"/>
              <a:t>manually</a:t>
            </a:r>
            <a:r>
              <a:rPr lang="en-CA" sz="2800" dirty="0"/>
              <a:t> </a:t>
            </a:r>
            <a:r>
              <a:rPr lang="en-CA" sz="2800" dirty="0" smtClean="0"/>
              <a:t>(note down with pens/papers), then extra </a:t>
            </a:r>
            <a:r>
              <a:rPr lang="en-CA" sz="2800" dirty="0"/>
              <a:t>hours required to collect &amp; processing data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 sz="2800" dirty="0" smtClean="0"/>
              <a:t> More </a:t>
            </a:r>
            <a:r>
              <a:rPr lang="en-CA" sz="2800" dirty="0"/>
              <a:t>than 35% forget to do, the manager/owner needs to remind employees by emails/phone-calls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 sz="2800" dirty="0" smtClean="0"/>
              <a:t> If </a:t>
            </a:r>
            <a:r>
              <a:rPr lang="en-CA" sz="2800" dirty="0"/>
              <a:t>forget to </a:t>
            </a:r>
            <a:r>
              <a:rPr lang="en-CA" sz="2800" dirty="0" smtClean="0"/>
              <a:t>do in the same </a:t>
            </a:r>
            <a:r>
              <a:rPr lang="en-CA" sz="2800" dirty="0"/>
              <a:t>day, 70% confusing/making mistakes when doing later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 sz="2800" dirty="0" smtClean="0"/>
              <a:t> </a:t>
            </a:r>
            <a:r>
              <a:rPr lang="en-CA" sz="2800" dirty="0" smtClean="0">
                <a:solidFill>
                  <a:srgbClr val="FF0000"/>
                </a:solidFill>
              </a:rPr>
              <a:t>Time-consuming, accuracy issues, </a:t>
            </a:r>
            <a:r>
              <a:rPr lang="en-CA" sz="2800" b="1" dirty="0" smtClean="0">
                <a:solidFill>
                  <a:srgbClr val="FF0000"/>
                </a:solidFill>
              </a:rPr>
              <a:t>children security issues</a:t>
            </a:r>
            <a:endParaRPr lang="en-CA" sz="2800" b="1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CA" sz="2800" dirty="0" smtClean="0">
                <a:solidFill>
                  <a:srgbClr val="FF0000"/>
                </a:solidFill>
              </a:rPr>
              <a:t> Lots </a:t>
            </a:r>
            <a:r>
              <a:rPr lang="en-CA" sz="2800" dirty="0">
                <a:solidFill>
                  <a:srgbClr val="FF0000"/>
                </a:solidFill>
              </a:rPr>
              <a:t>of efforts required for employees and employer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1C5B-D20E-4726-8234-BB8A159896C1}" type="datetime1">
              <a:rPr lang="en-CA" smtClean="0"/>
              <a:t>16/06/2016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1189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3. student attendance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CA" sz="2800" dirty="0" smtClean="0"/>
              <a:t> Student attendance check-in/check-out </a:t>
            </a:r>
            <a:r>
              <a:rPr lang="en-CA" sz="2800" b="1" dirty="0" smtClean="0">
                <a:solidFill>
                  <a:srgbClr val="009900"/>
                </a:solidFill>
              </a:rPr>
              <a:t>with a few taps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 sz="2800" dirty="0" smtClean="0"/>
              <a:t> To be done when entering or leaving the school</a:t>
            </a:r>
            <a:br>
              <a:rPr lang="en-CA" sz="2800" dirty="0" smtClean="0"/>
            </a:br>
            <a:r>
              <a:rPr lang="en-CA" sz="2800" dirty="0" smtClean="0"/>
              <a:t>    (by educators/employees</a:t>
            </a:r>
            <a:r>
              <a:rPr lang="en-CA" sz="2800" dirty="0"/>
              <a:t>)</a:t>
            </a:r>
            <a:endParaRPr lang="en-CA" sz="2800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CA" sz="2800" dirty="0" smtClean="0"/>
              <a:t> Recorded data is used to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CA" sz="2400" dirty="0" smtClean="0"/>
              <a:t> </a:t>
            </a:r>
            <a:r>
              <a:rPr lang="en-CA" sz="2400" dirty="0" smtClean="0">
                <a:solidFill>
                  <a:srgbClr val="009900"/>
                </a:solidFill>
              </a:rPr>
              <a:t>Monitor student daily/weekly/monthly/yearly school participation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CA" sz="2400" dirty="0" smtClean="0">
                <a:solidFill>
                  <a:srgbClr val="009900"/>
                </a:solidFill>
              </a:rPr>
              <a:t> Support educational program managements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CA" sz="2400" dirty="0" smtClean="0">
                <a:solidFill>
                  <a:srgbClr val="009900"/>
                </a:solidFill>
              </a:rPr>
              <a:t> Support payments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CA" sz="2400" dirty="0">
                <a:solidFill>
                  <a:srgbClr val="009900"/>
                </a:solidFill>
              </a:rPr>
              <a:t> </a:t>
            </a:r>
            <a:r>
              <a:rPr lang="en-CA" sz="2400" dirty="0" smtClean="0">
                <a:solidFill>
                  <a:srgbClr val="009900"/>
                </a:solidFill>
              </a:rPr>
              <a:t>etc.</a:t>
            </a:r>
            <a:endParaRPr lang="en-CA" sz="2400" dirty="0">
              <a:solidFill>
                <a:srgbClr val="0099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2DDA9-F30F-43BC-99F3-7312AD81F7EC}" type="datetime1">
              <a:rPr lang="en-CA" smtClean="0"/>
              <a:t>16/06/2016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3110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C00000"/>
                </a:solidFill>
              </a:rPr>
              <a:t>4</a:t>
            </a:r>
            <a:r>
              <a:rPr lang="en-CA" dirty="0" smtClean="0">
                <a:solidFill>
                  <a:srgbClr val="C00000"/>
                </a:solidFill>
              </a:rPr>
              <a:t>. student-educator ratio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10891647" cy="44100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CA" sz="2800" dirty="0" smtClean="0"/>
              <a:t>Government Requirements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CA" sz="2400" dirty="0" smtClean="0"/>
              <a:t> By law, daycare must ensure the required student-educator ratio at all time</a:t>
            </a:r>
            <a:br>
              <a:rPr lang="en-CA" sz="2400" dirty="0" smtClean="0"/>
            </a:br>
            <a:r>
              <a:rPr lang="en-CA" sz="2400" dirty="0" smtClean="0"/>
              <a:t>   (Ex: max 5 students per educator)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CA" sz="2400" dirty="0" smtClean="0"/>
              <a:t> Subject to be inspected by [Minister </a:t>
            </a:r>
            <a:r>
              <a:rPr lang="en-CA" sz="2400" dirty="0"/>
              <a:t>of Education, Recreation and </a:t>
            </a:r>
            <a:r>
              <a:rPr lang="en-CA" sz="2400" dirty="0" smtClean="0"/>
              <a:t>Sports]</a:t>
            </a:r>
            <a:br>
              <a:rPr lang="en-CA" sz="2400" dirty="0" smtClean="0"/>
            </a:br>
            <a:r>
              <a:rPr lang="en-CA" sz="2400" dirty="0" smtClean="0"/>
              <a:t>   (no advance notice)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CA" sz="2400" dirty="0" smtClean="0"/>
              <a:t> Tickets/fines/closure orders could be given if violated</a:t>
            </a:r>
          </a:p>
          <a:p>
            <a:r>
              <a:rPr lang="en-CA" sz="2800" dirty="0" smtClean="0"/>
              <a:t>Challenges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CA" sz="2400" dirty="0" smtClean="0"/>
              <a:t> Daycare </a:t>
            </a:r>
            <a:r>
              <a:rPr lang="en-CA" sz="2400" dirty="0"/>
              <a:t>environment is crowded and complicated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CA" sz="2400" dirty="0" smtClean="0"/>
              <a:t> To </a:t>
            </a:r>
            <a:r>
              <a:rPr lang="en-CA" sz="2400" dirty="0"/>
              <a:t>ensure this, </a:t>
            </a:r>
            <a:r>
              <a:rPr lang="en-CA" sz="2400" dirty="0" smtClean="0"/>
              <a:t>the manager </a:t>
            </a:r>
            <a:r>
              <a:rPr lang="en-CA" sz="2400" dirty="0"/>
              <a:t>needs to </a:t>
            </a:r>
            <a:r>
              <a:rPr lang="en-CA" sz="2400" dirty="0" smtClean="0"/>
              <a:t>plan, keep monitoring, etc.</a:t>
            </a:r>
            <a:endParaRPr lang="en-CA" sz="2400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CA" sz="2400" dirty="0" smtClean="0"/>
              <a:t> Lots of time </a:t>
            </a:r>
            <a:r>
              <a:rPr lang="en-CA" sz="2400" dirty="0"/>
              <a:t>and </a:t>
            </a:r>
            <a:r>
              <a:rPr lang="en-CA" sz="2400" dirty="0" smtClean="0"/>
              <a:t>efforts required</a:t>
            </a:r>
            <a:endParaRPr lang="en-CA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7963A-80EC-4C59-A4EF-C8A7E2B494F5}" type="datetime1">
              <a:rPr lang="en-CA" smtClean="0"/>
              <a:t>16/06/2016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9752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Project summary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5999"/>
            <a:ext cx="10634472" cy="4257675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600" b="1" dirty="0" smtClean="0"/>
              <a:t> To assist the management in a daycare center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US" sz="2800" dirty="0" smtClean="0"/>
              <a:t> T</a:t>
            </a:r>
            <a:r>
              <a:rPr lang="en-US" sz="3200" dirty="0" smtClean="0"/>
              <a:t>o replace </a:t>
            </a:r>
            <a:r>
              <a:rPr lang="en-US" sz="3200" dirty="0"/>
              <a:t>manual/paper-based operations </a:t>
            </a:r>
            <a:r>
              <a:rPr lang="en-US" sz="3200" dirty="0" smtClean="0"/>
              <a:t>by</a:t>
            </a:r>
            <a:br>
              <a:rPr lang="en-US" sz="3200" dirty="0" smtClean="0"/>
            </a:br>
            <a:r>
              <a:rPr lang="en-US" sz="3200" dirty="0" smtClean="0"/>
              <a:t> automatic/computerized operations</a:t>
            </a:r>
            <a:endParaRPr lang="en-US" sz="3200" dirty="0"/>
          </a:p>
          <a:p>
            <a:pPr marL="640080" lvl="4" indent="0">
              <a:buNone/>
            </a:pPr>
            <a:endParaRPr lang="en-US" sz="2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E5E96-7DC4-40DB-B41E-73B83F1D50A4}" type="datetime1">
              <a:rPr lang="en-CA" smtClean="0"/>
              <a:t>16/06/2016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103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C00000"/>
                </a:solidFill>
              </a:rPr>
              <a:t>4</a:t>
            </a:r>
            <a:r>
              <a:rPr lang="en-CA" dirty="0" smtClean="0">
                <a:solidFill>
                  <a:srgbClr val="C00000"/>
                </a:solidFill>
              </a:rPr>
              <a:t>. student-educator ratio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CA" sz="2400" dirty="0" smtClean="0"/>
              <a:t> Educator check-in/out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 sz="2400" dirty="0" smtClean="0"/>
              <a:t> Student check-in/out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 sz="2800" dirty="0" smtClean="0"/>
              <a:t> </a:t>
            </a:r>
            <a:r>
              <a:rPr lang="en-CA" sz="2800" b="1" dirty="0" smtClean="0"/>
              <a:t>Alert if more educator(s) are required</a:t>
            </a:r>
            <a:endParaRPr lang="en-CA" sz="2800" b="1" dirty="0"/>
          </a:p>
          <a:p>
            <a:pPr>
              <a:buFont typeface="Wingdings" panose="05000000000000000000" pitchFamily="2" charset="2"/>
              <a:buChar char="v"/>
            </a:pPr>
            <a:r>
              <a:rPr lang="en-CA" sz="2800" b="1" dirty="0" smtClean="0"/>
              <a:t> Recommend </a:t>
            </a:r>
            <a:r>
              <a:rPr lang="en-CA" sz="2800" b="1" dirty="0"/>
              <a:t>if </a:t>
            </a:r>
            <a:r>
              <a:rPr lang="en-CA" sz="2800" b="1" dirty="0" smtClean="0"/>
              <a:t>some </a:t>
            </a:r>
            <a:r>
              <a:rPr lang="en-CA" sz="2800" b="1" dirty="0"/>
              <a:t>educator(s) </a:t>
            </a:r>
            <a:r>
              <a:rPr lang="en-CA" sz="2800" b="1" dirty="0" smtClean="0"/>
              <a:t>can leave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 sz="2400" dirty="0" smtClean="0">
                <a:solidFill>
                  <a:srgbClr val="009900"/>
                </a:solidFill>
              </a:rPr>
              <a:t> Avoid tickets/fines/closure </a:t>
            </a:r>
            <a:r>
              <a:rPr lang="en-CA" sz="2400" dirty="0">
                <a:solidFill>
                  <a:srgbClr val="009900"/>
                </a:solidFill>
              </a:rPr>
              <a:t>orders</a:t>
            </a:r>
            <a:endParaRPr lang="en-CA" sz="2400" dirty="0" smtClean="0">
              <a:solidFill>
                <a:srgbClr val="009900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CA" sz="2400" dirty="0" smtClean="0">
                <a:solidFill>
                  <a:srgbClr val="009900"/>
                </a:solidFill>
              </a:rPr>
              <a:t> Mistakes avoidable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 sz="2400" dirty="0">
                <a:solidFill>
                  <a:srgbClr val="009900"/>
                </a:solidFill>
              </a:rPr>
              <a:t> </a:t>
            </a:r>
            <a:r>
              <a:rPr lang="en-CA" sz="2400" dirty="0" smtClean="0">
                <a:solidFill>
                  <a:srgbClr val="009900"/>
                </a:solidFill>
              </a:rPr>
              <a:t>Less time/efforts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 sz="2400" dirty="0">
                <a:solidFill>
                  <a:srgbClr val="009900"/>
                </a:solidFill>
              </a:rPr>
              <a:t> </a:t>
            </a:r>
            <a:r>
              <a:rPr lang="en-CA" sz="2400" dirty="0" smtClean="0">
                <a:solidFill>
                  <a:srgbClr val="009900"/>
                </a:solidFill>
              </a:rPr>
              <a:t>Money savings</a:t>
            </a:r>
          </a:p>
          <a:p>
            <a:pPr marL="0" indent="0">
              <a:buNone/>
            </a:pPr>
            <a:endParaRPr lang="en-CA" sz="2400" dirty="0"/>
          </a:p>
          <a:p>
            <a:pPr marL="0" indent="0">
              <a:buNone/>
            </a:pPr>
            <a:endParaRPr lang="en-CA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D78C4-ACDB-4140-8A58-A88BDC6AA165}" type="datetime1">
              <a:rPr lang="en-CA" smtClean="0"/>
              <a:t>16/06/2016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656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5. Page navigations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CA" sz="2800" dirty="0"/>
              <a:t> Header and footer with information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 sz="2800" dirty="0"/>
              <a:t> </a:t>
            </a:r>
            <a:r>
              <a:rPr lang="en-CA" sz="2800" dirty="0" smtClean="0"/>
              <a:t>Page tabs</a:t>
            </a:r>
          </a:p>
          <a:p>
            <a:pPr marL="0" indent="0">
              <a:buNone/>
            </a:pPr>
            <a:endParaRPr lang="en-CA" sz="2800" dirty="0"/>
          </a:p>
          <a:p>
            <a:pPr marL="0" indent="0">
              <a:buNone/>
            </a:pPr>
            <a:endParaRPr lang="en-CA" sz="2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701F5-F9A9-4D39-B731-652838544EDD}" type="datetime1">
              <a:rPr lang="en-CA" smtClean="0"/>
              <a:t>16/06/2016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0477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Achievements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10634472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/>
              <a:t> The skeleton of the app (database, web app framework)</a:t>
            </a:r>
            <a:br>
              <a:rPr lang="en-US" sz="3200" dirty="0" smtClean="0"/>
            </a:br>
            <a:r>
              <a:rPr lang="en-US" sz="3200" dirty="0" smtClean="0"/>
              <a:t>    is designed and </a:t>
            </a:r>
            <a:r>
              <a:rPr lang="en-US" sz="3200" dirty="0"/>
              <a:t>successful </a:t>
            </a:r>
            <a:r>
              <a:rPr lang="en-US" sz="3200" dirty="0" smtClean="0"/>
              <a:t>implemented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 sz="3200" dirty="0"/>
              <a:t> </a:t>
            </a:r>
            <a:r>
              <a:rPr lang="en-CA" sz="3200" dirty="0" smtClean="0"/>
              <a:t>A number of key f</a:t>
            </a:r>
            <a:r>
              <a:rPr lang="en-US" sz="3200" dirty="0" err="1" smtClean="0"/>
              <a:t>eatures</a:t>
            </a:r>
            <a:r>
              <a:rPr lang="en-US" sz="3200" dirty="0" smtClean="0"/>
              <a:t> are implemented/tested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 sz="3200" dirty="0"/>
              <a:t> </a:t>
            </a:r>
            <a:r>
              <a:rPr lang="en-CA" sz="3200" dirty="0" smtClean="0"/>
              <a:t>Ready to be extended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 sz="3200" dirty="0"/>
              <a:t> </a:t>
            </a:r>
            <a:r>
              <a:rPr lang="en-CA" sz="3200" dirty="0" smtClean="0"/>
              <a:t>Have learned lots of things</a:t>
            </a:r>
            <a:br>
              <a:rPr lang="en-CA" sz="3200" dirty="0" smtClean="0"/>
            </a:br>
            <a:r>
              <a:rPr lang="en-CA" sz="3200" dirty="0" smtClean="0"/>
              <a:t>   (</a:t>
            </a:r>
            <a:r>
              <a:rPr lang="en-CA" sz="3200" dirty="0" err="1" smtClean="0"/>
              <a:t>mySQL</a:t>
            </a:r>
            <a:r>
              <a:rPr lang="en-CA" sz="3200" dirty="0"/>
              <a:t>, PHP, </a:t>
            </a:r>
            <a:r>
              <a:rPr lang="en-CA" sz="3200" dirty="0" err="1"/>
              <a:t>Javascript</a:t>
            </a:r>
            <a:r>
              <a:rPr lang="en-CA" sz="3200" dirty="0"/>
              <a:t>, JQuery, …)</a:t>
            </a:r>
          </a:p>
          <a:p>
            <a:pPr>
              <a:buFont typeface="Wingdings" panose="05000000000000000000" pitchFamily="2" charset="2"/>
              <a:buChar char="v"/>
            </a:pPr>
            <a:endParaRPr lang="en-CA" sz="3200" dirty="0" smtClean="0"/>
          </a:p>
          <a:p>
            <a:pPr marL="653796" lvl="2" indent="-342900">
              <a:buFont typeface="+mj-lt"/>
              <a:buAutoNum type="arabicPeriod"/>
            </a:pPr>
            <a:endParaRPr lang="en-US" sz="2400" cap="small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5E136-7D3A-4B64-AE6F-1C5ACDF579D3}" type="datetime1">
              <a:rPr lang="en-CA" smtClean="0"/>
              <a:t>16/06/2016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3679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Challenges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7" y="2286000"/>
            <a:ext cx="10910697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/>
              <a:t> </a:t>
            </a:r>
            <a:r>
              <a:rPr lang="en-CA" sz="3200" dirty="0" smtClean="0"/>
              <a:t>Learn new things within a short time frame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 sz="3200" dirty="0"/>
              <a:t> </a:t>
            </a:r>
            <a:r>
              <a:rPr lang="en-CA" sz="3200" dirty="0" smtClean="0"/>
              <a:t>Want to implement many other interesting features</a:t>
            </a:r>
            <a:br>
              <a:rPr lang="en-CA" sz="3200" dirty="0" smtClean="0"/>
            </a:br>
            <a:r>
              <a:rPr lang="en-CA" sz="3200" dirty="0" smtClean="0"/>
              <a:t>    but time not allowed (email, SMS, …)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 sz="3200" dirty="0"/>
              <a:t> </a:t>
            </a:r>
            <a:r>
              <a:rPr lang="en-CA" sz="3200" dirty="0" smtClean="0"/>
              <a:t>Testing/debugging with large data set &amp; in various scenarios </a:t>
            </a:r>
            <a:endParaRPr lang="en-CA" sz="3200" dirty="0"/>
          </a:p>
          <a:p>
            <a:pPr>
              <a:buFont typeface="Wingdings" panose="05000000000000000000" pitchFamily="2" charset="2"/>
              <a:buChar char="v"/>
            </a:pPr>
            <a:endParaRPr lang="en-CA" sz="3200" dirty="0" smtClean="0"/>
          </a:p>
          <a:p>
            <a:pPr marL="653796" lvl="2" indent="-342900">
              <a:buFont typeface="+mj-lt"/>
              <a:buAutoNum type="arabicPeriod"/>
            </a:pPr>
            <a:endParaRPr lang="en-US" sz="2400" cap="small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412F-E741-4A8E-83BF-BBEB6BA2F30D}" type="datetime1">
              <a:rPr lang="en-CA" smtClean="0"/>
              <a:t>16/06/2016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23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8389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Potential extensions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10634472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/>
              <a:t> Adapted for various devices (phones, tablets, laptops, …)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/>
              <a:t> Integrated with other tech’s</a:t>
            </a:r>
            <a:endParaRPr lang="en-CA" sz="3200" dirty="0" smtClean="0"/>
          </a:p>
          <a:p>
            <a:pPr lvl="3">
              <a:buFont typeface="Wingdings" panose="05000000000000000000" pitchFamily="2" charset="2"/>
              <a:buChar char="q"/>
            </a:pPr>
            <a:r>
              <a:rPr lang="en-CA" sz="2400" dirty="0" smtClean="0"/>
              <a:t> RFID for employee/student identifications</a:t>
            </a:r>
          </a:p>
          <a:p>
            <a:pPr lvl="3">
              <a:buFont typeface="Wingdings" panose="05000000000000000000" pitchFamily="2" charset="2"/>
              <a:buChar char="q"/>
            </a:pPr>
            <a:r>
              <a:rPr lang="en-CA" sz="2400" dirty="0"/>
              <a:t> </a:t>
            </a:r>
            <a:r>
              <a:rPr lang="en-CA" sz="2400" dirty="0" smtClean="0"/>
              <a:t>real-time location system </a:t>
            </a:r>
          </a:p>
          <a:p>
            <a:pPr lvl="3">
              <a:buFont typeface="Wingdings" panose="05000000000000000000" pitchFamily="2" charset="2"/>
              <a:buChar char="q"/>
            </a:pPr>
            <a:r>
              <a:rPr lang="en-CA" sz="2400" dirty="0"/>
              <a:t> </a:t>
            </a:r>
            <a:r>
              <a:rPr lang="en-CA" sz="2400" dirty="0" smtClean="0"/>
              <a:t>security/alarm/fire systems</a:t>
            </a:r>
          </a:p>
          <a:p>
            <a:pPr lvl="3">
              <a:buFont typeface="Wingdings" panose="05000000000000000000" pitchFamily="2" charset="2"/>
              <a:buChar char="q"/>
            </a:pPr>
            <a:r>
              <a:rPr lang="en-CA" sz="2400" dirty="0"/>
              <a:t> </a:t>
            </a:r>
            <a:r>
              <a:rPr lang="en-CA" sz="2400" dirty="0" smtClean="0"/>
              <a:t>smart building systems/applications</a:t>
            </a:r>
          </a:p>
          <a:p>
            <a:pPr lvl="3">
              <a:buFont typeface="Wingdings" panose="05000000000000000000" pitchFamily="2" charset="2"/>
              <a:buChar char="q"/>
            </a:pPr>
            <a:r>
              <a:rPr lang="en-CA" sz="2400" dirty="0"/>
              <a:t> </a:t>
            </a:r>
            <a:r>
              <a:rPr lang="en-CA" sz="2400" dirty="0" smtClean="0"/>
              <a:t>anything else?</a:t>
            </a:r>
            <a:endParaRPr lang="en-CA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en-CA" sz="3200" dirty="0" smtClean="0"/>
              <a:t> Not sure if clients will be interested in?</a:t>
            </a:r>
          </a:p>
          <a:p>
            <a:pPr marL="0" indent="0">
              <a:buNone/>
            </a:pPr>
            <a:endParaRPr lang="en-US" sz="2400" cap="small" dirty="0"/>
          </a:p>
          <a:p>
            <a:pPr marL="0" indent="0">
              <a:buNone/>
            </a:pPr>
            <a:endParaRPr lang="en-CA" sz="32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488BD-1836-46C1-983A-C67839344E48}" type="datetime1">
              <a:rPr lang="en-CA" smtClean="0"/>
              <a:t>16/06/2016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24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94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DATABASE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10634472" cy="402336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400" cap="small" dirty="0"/>
          </a:p>
          <a:p>
            <a:pPr marL="0" indent="0">
              <a:buNone/>
            </a:pPr>
            <a:endParaRPr lang="en-CA" sz="32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488BD-1836-46C1-983A-C67839344E48}" type="datetime1">
              <a:rPr lang="en-CA" smtClean="0"/>
              <a:t>16/06/2016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25</a:t>
            </a:fld>
            <a:endParaRPr lang="en-CA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024128" y="2286000"/>
            <a:ext cx="1989660" cy="402336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CA" sz="2400" dirty="0" smtClean="0"/>
              <a:t> </a:t>
            </a:r>
            <a:r>
              <a:rPr lang="en-CA" sz="2400" dirty="0" smtClean="0"/>
              <a:t>17 tables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CA" sz="1600" dirty="0"/>
              <a:t> </a:t>
            </a:r>
            <a:r>
              <a:rPr lang="en-CA" sz="1600" dirty="0" smtClean="0"/>
              <a:t>20 student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CA" sz="1600" dirty="0"/>
              <a:t> </a:t>
            </a:r>
            <a:r>
              <a:rPr lang="en-CA" sz="1600" dirty="0" smtClean="0"/>
              <a:t>6 employees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CA" sz="1600" dirty="0"/>
              <a:t> </a:t>
            </a:r>
            <a:r>
              <a:rPr lang="en-CA" sz="1600" dirty="0" smtClean="0"/>
              <a:t>…</a:t>
            </a:r>
            <a:endParaRPr lang="en-CA" sz="16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1065"/>
          <a:stretch/>
        </p:blipFill>
        <p:spPr>
          <a:xfrm>
            <a:off x="3331386" y="859426"/>
            <a:ext cx="8593137" cy="5261706"/>
          </a:xfrm>
          <a:prstGeom prst="rect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2217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User Guide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10634472" cy="402336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400" cap="small" dirty="0"/>
          </a:p>
          <a:p>
            <a:pPr marL="0" indent="0">
              <a:buNone/>
            </a:pPr>
            <a:endParaRPr lang="en-CA" sz="32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488BD-1836-46C1-983A-C67839344E48}" type="datetime1">
              <a:rPr lang="en-CA" smtClean="0"/>
              <a:t>16/06/2016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26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242" y="333375"/>
            <a:ext cx="6315007" cy="597598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024128" y="2286000"/>
            <a:ext cx="4367022" cy="402336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CA" sz="2400" dirty="0" smtClean="0"/>
              <a:t> Online help</a:t>
            </a:r>
          </a:p>
        </p:txBody>
      </p:sp>
    </p:spTree>
    <p:extLst>
      <p:ext uri="{BB962C8B-B14F-4D97-AF65-F5344CB8AC3E}">
        <p14:creationId xmlns:p14="http://schemas.microsoft.com/office/powerpoint/2010/main" val="220101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User Guide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4367022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2400" dirty="0" smtClean="0"/>
              <a:t> Log-in using keypad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488BD-1836-46C1-983A-C67839344E48}" type="datetime1">
              <a:rPr lang="en-CA" smtClean="0"/>
              <a:t>16/06/2016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27</a:t>
            </a:fld>
            <a:endParaRPr lang="en-C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699" y="323785"/>
            <a:ext cx="6315076" cy="597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24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User Guide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4233672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2400" dirty="0" smtClean="0"/>
              <a:t> Application Panel displaying features that the logged-in user is authorized</a:t>
            </a:r>
          </a:p>
          <a:p>
            <a:pPr>
              <a:buFont typeface="Wingdings" panose="05000000000000000000" pitchFamily="2" charset="2"/>
              <a:buChar char="§"/>
            </a:pPr>
            <a:endParaRPr lang="en-CA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488BD-1836-46C1-983A-C67839344E48}" type="datetime1">
              <a:rPr lang="en-CA" smtClean="0"/>
              <a:t>16/06/2016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28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940" y="323850"/>
            <a:ext cx="628078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00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User Guide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4233672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2400" dirty="0" smtClean="0"/>
              <a:t> Application Panel displaying features that the logged-in user is authorized</a:t>
            </a:r>
          </a:p>
          <a:p>
            <a:pPr>
              <a:buFont typeface="Wingdings" panose="05000000000000000000" pitchFamily="2" charset="2"/>
              <a:buChar char="§"/>
            </a:pPr>
            <a:endParaRPr lang="en-CA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488BD-1836-46C1-983A-C67839344E48}" type="datetime1">
              <a:rPr lang="en-CA" smtClean="0"/>
              <a:t>16/06/2016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29</a:t>
            </a:fld>
            <a:endParaRPr lang="en-C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465" y="318135"/>
            <a:ext cx="628078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09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Project summary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5999"/>
            <a:ext cx="10634472" cy="4257675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b="1" dirty="0" smtClean="0"/>
              <a:t> To </a:t>
            </a:r>
            <a:r>
              <a:rPr lang="en-US" sz="2800" b="1" dirty="0"/>
              <a:t>achieve the following objectives: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US" sz="2000" dirty="0" smtClean="0"/>
              <a:t> </a:t>
            </a:r>
            <a:r>
              <a:rPr lang="en-US" sz="2400" dirty="0" smtClean="0"/>
              <a:t>to </a:t>
            </a:r>
            <a:r>
              <a:rPr lang="en-US" sz="2400" dirty="0"/>
              <a:t>save time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US" sz="2400" dirty="0" smtClean="0"/>
              <a:t> to </a:t>
            </a:r>
            <a:r>
              <a:rPr lang="en-US" sz="2400" dirty="0"/>
              <a:t>save daily (tedious) labor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US" sz="2400" dirty="0" smtClean="0"/>
              <a:t> to </a:t>
            </a:r>
            <a:r>
              <a:rPr lang="en-US" sz="2400" dirty="0"/>
              <a:t>improve </a:t>
            </a:r>
            <a:r>
              <a:rPr lang="en-US" sz="2400" dirty="0" smtClean="0"/>
              <a:t>workflows</a:t>
            </a:r>
            <a:endParaRPr lang="en-US" sz="2400" dirty="0"/>
          </a:p>
          <a:p>
            <a:pPr lvl="3">
              <a:buFont typeface="Wingdings" panose="05000000000000000000" pitchFamily="2" charset="2"/>
              <a:buChar char="§"/>
            </a:pPr>
            <a:r>
              <a:rPr lang="en-US" sz="2400" dirty="0" smtClean="0"/>
              <a:t> to </a:t>
            </a:r>
            <a:r>
              <a:rPr lang="en-US" sz="2400" dirty="0"/>
              <a:t>enhance productivity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US" sz="2400" dirty="0" smtClean="0"/>
              <a:t> to </a:t>
            </a:r>
            <a:r>
              <a:rPr lang="en-US" sz="2400" dirty="0"/>
              <a:t>avoid mistakes (usually unavoidable in manual/paper-based </a:t>
            </a:r>
            <a:r>
              <a:rPr lang="en-US" sz="2400" dirty="0" smtClean="0"/>
              <a:t>operations)</a:t>
            </a:r>
            <a:endParaRPr lang="en-US" sz="2400" dirty="0"/>
          </a:p>
          <a:p>
            <a:pPr lvl="3">
              <a:buFont typeface="Wingdings" panose="05000000000000000000" pitchFamily="2" charset="2"/>
              <a:buChar char="§"/>
            </a:pPr>
            <a:r>
              <a:rPr lang="en-US" sz="2400" dirty="0" smtClean="0"/>
              <a:t> to </a:t>
            </a:r>
            <a:r>
              <a:rPr lang="en-US" sz="2400" dirty="0"/>
              <a:t>enhance/automate communications between employees (less time, never forget, …)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US" sz="2400" dirty="0" smtClean="0"/>
              <a:t> to </a:t>
            </a:r>
            <a:r>
              <a:rPr lang="en-US" sz="2400" dirty="0"/>
              <a:t>save $ for the owners and to relieve employees’ stresses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US" sz="2400" dirty="0" smtClean="0"/>
              <a:t> to </a:t>
            </a:r>
            <a:r>
              <a:rPr lang="en-US" sz="2400" dirty="0"/>
              <a:t>make the business high-tech, paperless (green </a:t>
            </a:r>
            <a:r>
              <a:rPr lang="en-US" sz="2400" dirty="0" err="1" smtClean="0"/>
              <a:t>mgt</a:t>
            </a:r>
            <a:r>
              <a:rPr lang="en-US" sz="2400" dirty="0"/>
              <a:t>, save the trees, …)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400" dirty="0"/>
          </a:p>
          <a:p>
            <a:pPr marL="640080" lvl="4" indent="0">
              <a:buNone/>
            </a:pPr>
            <a:endParaRPr lang="en-US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E5E96-7DC4-40DB-B41E-73B83F1D50A4}" type="datetime1">
              <a:rPr lang="en-CA" smtClean="0"/>
              <a:t>16/06/2016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9269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User Guide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4233672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2400" dirty="0" smtClean="0"/>
              <a:t> Application Panel displaying features that the logged-in user is authorized</a:t>
            </a:r>
          </a:p>
          <a:p>
            <a:pPr>
              <a:buFont typeface="Wingdings" panose="05000000000000000000" pitchFamily="2" charset="2"/>
              <a:buChar char="§"/>
            </a:pPr>
            <a:endParaRPr lang="en-CA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488BD-1836-46C1-983A-C67839344E48}" type="datetime1">
              <a:rPr lang="en-CA" smtClean="0"/>
              <a:t>16/06/2016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30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931" y="316230"/>
            <a:ext cx="628078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70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User Guide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4233672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2400" dirty="0" smtClean="0"/>
              <a:t> Employee attendance check-in and check-in</a:t>
            </a:r>
          </a:p>
          <a:p>
            <a:pPr>
              <a:buFont typeface="Wingdings" panose="05000000000000000000" pitchFamily="2" charset="2"/>
              <a:buChar char="§"/>
            </a:pPr>
            <a:endParaRPr lang="en-CA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488BD-1836-46C1-983A-C67839344E48}" type="datetime1">
              <a:rPr lang="en-CA" smtClean="0"/>
              <a:t>16/06/2016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31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050" y="1728787"/>
            <a:ext cx="3505200" cy="1914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050" y="3954961"/>
            <a:ext cx="350520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2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User Guide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4233672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2400" dirty="0" smtClean="0"/>
              <a:t> Student attendance check-in</a:t>
            </a:r>
          </a:p>
          <a:p>
            <a:pPr>
              <a:buFont typeface="Wingdings" panose="05000000000000000000" pitchFamily="2" charset="2"/>
              <a:buChar char="§"/>
            </a:pPr>
            <a:endParaRPr lang="en-CA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488BD-1836-46C1-983A-C67839344E48}" type="datetime1">
              <a:rPr lang="en-CA" smtClean="0"/>
              <a:t>16/06/2016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32</a:t>
            </a:fld>
            <a:endParaRPr lang="en-CA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881" y="322526"/>
            <a:ext cx="628078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4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User Guide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4233672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2400" dirty="0" smtClean="0"/>
              <a:t> Student attendance check-in</a:t>
            </a:r>
          </a:p>
          <a:p>
            <a:pPr>
              <a:buFont typeface="Wingdings" panose="05000000000000000000" pitchFamily="2" charset="2"/>
              <a:buChar char="§"/>
            </a:pPr>
            <a:endParaRPr lang="en-CA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488BD-1836-46C1-983A-C67839344E48}" type="datetime1">
              <a:rPr lang="en-CA" smtClean="0"/>
              <a:t>16/06/2016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33</a:t>
            </a:fld>
            <a:endParaRPr lang="en-C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325" y="2515642"/>
            <a:ext cx="350520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1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User Guide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4233672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2400" dirty="0" smtClean="0"/>
              <a:t> Student attendance check-in</a:t>
            </a:r>
          </a:p>
          <a:p>
            <a:pPr>
              <a:buFont typeface="Wingdings" panose="05000000000000000000" pitchFamily="2" charset="2"/>
              <a:buChar char="§"/>
            </a:pPr>
            <a:endParaRPr lang="en-CA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488BD-1836-46C1-983A-C67839344E48}" type="datetime1">
              <a:rPr lang="en-CA" smtClean="0"/>
              <a:t>16/06/2016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34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406" y="313001"/>
            <a:ext cx="628078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User Guide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4233672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2400" dirty="0"/>
              <a:t>  Check Student-Educator Ratio &amp; Recommendation</a:t>
            </a:r>
          </a:p>
          <a:p>
            <a:pPr>
              <a:buFont typeface="Wingdings" panose="05000000000000000000" pitchFamily="2" charset="2"/>
              <a:buChar char="§"/>
            </a:pPr>
            <a:endParaRPr lang="en-CA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488BD-1836-46C1-983A-C67839344E48}" type="datetime1">
              <a:rPr lang="en-CA" smtClean="0"/>
              <a:t>16/06/2016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35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931" y="313001"/>
            <a:ext cx="628078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User Guide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4233672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2400" dirty="0"/>
              <a:t>  Check Student-Educator Ratio &amp; Recommendation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488BD-1836-46C1-983A-C67839344E48}" type="datetime1">
              <a:rPr lang="en-CA" smtClean="0"/>
              <a:t>16/06/2016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36</a:t>
            </a:fld>
            <a:endParaRPr lang="en-C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406" y="313001"/>
            <a:ext cx="628078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9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User Guide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4233672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2400" dirty="0"/>
              <a:t>  Check Student-Educator Ratio &amp; Recommendation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488BD-1836-46C1-983A-C67839344E48}" type="datetime1">
              <a:rPr lang="en-CA" smtClean="0"/>
              <a:t>16/06/2016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37</a:t>
            </a:fld>
            <a:endParaRPr lang="en-CA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406" y="313001"/>
            <a:ext cx="628078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User Guide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4233672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2400" dirty="0"/>
              <a:t>  Check Student-Educator Ratio &amp; Recommendation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488BD-1836-46C1-983A-C67839344E48}" type="datetime1">
              <a:rPr lang="en-CA" smtClean="0"/>
              <a:t>16/06/2016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38</a:t>
            </a:fld>
            <a:endParaRPr lang="en-C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406" y="313001"/>
            <a:ext cx="628078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6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User Guide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4233672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2400" dirty="0"/>
              <a:t>  Check Student-Educator Ratio &amp; Recommendation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488BD-1836-46C1-983A-C67839344E48}" type="datetime1">
              <a:rPr lang="en-CA" smtClean="0"/>
              <a:t>16/06/2016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39</a:t>
            </a:fld>
            <a:endParaRPr lang="en-CA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356" y="322526"/>
            <a:ext cx="628078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88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Project summary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10634472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/>
              <a:t> Users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CA" sz="2000" dirty="0" smtClean="0"/>
              <a:t> </a:t>
            </a:r>
            <a:r>
              <a:rPr lang="en-CA" sz="2400" dirty="0" smtClean="0"/>
              <a:t>Owner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CA" sz="2400" dirty="0"/>
              <a:t> </a:t>
            </a:r>
            <a:r>
              <a:rPr lang="en-CA" sz="2400" dirty="0" smtClean="0"/>
              <a:t>Manager, secretary, finance staff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CA" sz="2400" dirty="0"/>
              <a:t> </a:t>
            </a:r>
            <a:r>
              <a:rPr lang="en-CA" sz="2400" dirty="0" smtClean="0"/>
              <a:t>Educators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CA" sz="2400" dirty="0"/>
              <a:t> </a:t>
            </a:r>
            <a:r>
              <a:rPr lang="en-CA" sz="2400" dirty="0" smtClean="0"/>
              <a:t>Parents</a:t>
            </a:r>
            <a:endParaRPr lang="en-US" sz="24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/>
              <a:t> Beneficial for all users</a:t>
            </a:r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01319-3E6B-48BD-B11A-B3AD70B9110C}" type="datetime1">
              <a:rPr lang="en-CA" smtClean="0"/>
              <a:t>16/06/2016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2121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User Guide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4233672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2400" dirty="0" smtClean="0"/>
              <a:t> </a:t>
            </a:r>
            <a:r>
              <a:rPr lang="en-CA" sz="2400" dirty="0"/>
              <a:t>Check Student-Educator </a:t>
            </a:r>
            <a:r>
              <a:rPr lang="en-CA" sz="2400" dirty="0" smtClean="0"/>
              <a:t>Ratio &amp; Recommendation</a:t>
            </a:r>
            <a:endParaRPr lang="en-CA" sz="2400" dirty="0"/>
          </a:p>
          <a:p>
            <a:pPr>
              <a:buFont typeface="Wingdings" panose="05000000000000000000" pitchFamily="2" charset="2"/>
              <a:buChar char="§"/>
            </a:pPr>
            <a:endParaRPr lang="en-CA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488BD-1836-46C1-983A-C67839344E48}" type="datetime1">
              <a:rPr lang="en-CA" smtClean="0"/>
              <a:t>16/06/2016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40</a:t>
            </a:fld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10724091" y="303476"/>
            <a:ext cx="1181100" cy="150495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465" y="313001"/>
            <a:ext cx="628078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3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User Guide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4233672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2400" dirty="0" smtClean="0"/>
              <a:t> </a:t>
            </a:r>
            <a:r>
              <a:rPr lang="en-CA" sz="2400" dirty="0"/>
              <a:t>Student attendance </a:t>
            </a:r>
            <a:r>
              <a:rPr lang="en-CA" sz="2400" dirty="0" smtClean="0"/>
              <a:t>check-out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488BD-1836-46C1-983A-C67839344E48}" type="datetime1">
              <a:rPr lang="en-CA" smtClean="0"/>
              <a:t>16/06/2016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41</a:t>
            </a:fld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10724091" y="303476"/>
            <a:ext cx="1181100" cy="150495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406" y="313001"/>
            <a:ext cx="628078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57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User Guide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4233672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2400" dirty="0" smtClean="0"/>
              <a:t> </a:t>
            </a:r>
            <a:r>
              <a:rPr lang="en-CA" sz="2400" dirty="0"/>
              <a:t>Student attendance </a:t>
            </a:r>
            <a:r>
              <a:rPr lang="en-CA" sz="2400" dirty="0" smtClean="0"/>
              <a:t>check-out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488BD-1836-46C1-983A-C67839344E48}" type="datetime1">
              <a:rPr lang="en-CA" smtClean="0"/>
              <a:t>16/06/2016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42</a:t>
            </a:fld>
            <a:endParaRPr lang="en-CA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5" y="2843212"/>
            <a:ext cx="350520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23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User Guide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4233672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2400" dirty="0" smtClean="0"/>
              <a:t> </a:t>
            </a:r>
            <a:r>
              <a:rPr lang="en-CA" sz="2400" dirty="0"/>
              <a:t>Student attendance </a:t>
            </a:r>
            <a:r>
              <a:rPr lang="en-CA" sz="2400" dirty="0" smtClean="0"/>
              <a:t>check-out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488BD-1836-46C1-983A-C67839344E48}" type="datetime1">
              <a:rPr lang="en-CA" smtClean="0"/>
              <a:t>16/06/2016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43</a:t>
            </a:fld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10724091" y="303476"/>
            <a:ext cx="1181100" cy="150495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406" y="327660"/>
            <a:ext cx="628078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65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User Guide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4233672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2400" dirty="0" smtClean="0"/>
              <a:t> </a:t>
            </a:r>
            <a:r>
              <a:rPr lang="en-CA" sz="2400" dirty="0"/>
              <a:t>Check Student-Educator </a:t>
            </a:r>
            <a:r>
              <a:rPr lang="en-CA" sz="2400" dirty="0" smtClean="0"/>
              <a:t>Ratio &amp; Recommendation</a:t>
            </a:r>
            <a:endParaRPr lang="en-CA" sz="2400" dirty="0"/>
          </a:p>
          <a:p>
            <a:pPr>
              <a:buFont typeface="Wingdings" panose="05000000000000000000" pitchFamily="2" charset="2"/>
              <a:buChar char="§"/>
            </a:pPr>
            <a:endParaRPr lang="en-CA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488BD-1836-46C1-983A-C67839344E48}" type="datetime1">
              <a:rPr lang="en-CA" smtClean="0"/>
              <a:t>16/06/2016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44</a:t>
            </a:fld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10724091" y="303476"/>
            <a:ext cx="1181100" cy="150495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406" y="322526"/>
            <a:ext cx="628078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67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Project summary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10634472" cy="43053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/>
              <a:t> Features implemented</a:t>
            </a:r>
            <a:endParaRPr lang="en-US" sz="2800" dirty="0" smtClean="0"/>
          </a:p>
          <a:p>
            <a:pPr marL="800100" lvl="3" indent="-342900">
              <a:buFont typeface="+mj-lt"/>
              <a:buAutoNum type="arabicPeriod"/>
            </a:pPr>
            <a:r>
              <a:rPr lang="en-CA" sz="2400" cap="small" dirty="0" smtClean="0"/>
              <a:t>Security &amp; App Access Controls</a:t>
            </a:r>
          </a:p>
          <a:p>
            <a:pPr marL="800100" lvl="3" indent="-342900">
              <a:buFont typeface="+mj-lt"/>
              <a:buAutoNum type="arabicPeriod"/>
            </a:pPr>
            <a:r>
              <a:rPr lang="en-CA" sz="2400" cap="small" dirty="0" smtClean="0"/>
              <a:t>Employee Attendance</a:t>
            </a:r>
          </a:p>
          <a:p>
            <a:pPr marL="800100" lvl="3" indent="-342900">
              <a:buFont typeface="+mj-lt"/>
              <a:buAutoNum type="arabicPeriod"/>
            </a:pPr>
            <a:r>
              <a:rPr lang="en-CA" sz="2400" cap="small" dirty="0" smtClean="0"/>
              <a:t>Student Attendance</a:t>
            </a:r>
          </a:p>
          <a:p>
            <a:pPr marL="800100" lvl="3" indent="-342900">
              <a:buFont typeface="+mj-lt"/>
              <a:buAutoNum type="arabicPeriod"/>
            </a:pPr>
            <a:r>
              <a:rPr lang="en-CA" sz="2400" cap="small" dirty="0" smtClean="0"/>
              <a:t>Student-Educator Ratio Checks and Recommendations</a:t>
            </a:r>
          </a:p>
          <a:p>
            <a:pPr marL="800100" lvl="3" indent="-342900">
              <a:buFont typeface="+mj-lt"/>
              <a:buAutoNum type="arabicPeriod"/>
            </a:pPr>
            <a:r>
              <a:rPr lang="en-CA" sz="2400" cap="small" dirty="0" smtClean="0"/>
              <a:t>Page Navigation (Page Tabs)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/>
              <a:t> </a:t>
            </a:r>
            <a:r>
              <a:rPr lang="en-US" sz="3200" dirty="0" smtClean="0"/>
              <a:t>Mostly follows the initial plan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 sz="3200" dirty="0"/>
              <a:t> </a:t>
            </a:r>
            <a:r>
              <a:rPr lang="en-CA" sz="3200" dirty="0" smtClean="0"/>
              <a:t>Many features to be completed in future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CA" sz="2400" dirty="0"/>
              <a:t> </a:t>
            </a:r>
            <a:r>
              <a:rPr lang="en-CA" sz="2000" dirty="0" smtClean="0"/>
              <a:t>Finance-related, operation/education reports, …</a:t>
            </a:r>
            <a:endParaRPr lang="en-US" sz="2000" dirty="0"/>
          </a:p>
          <a:p>
            <a:pPr marL="653796" lvl="2" indent="-342900">
              <a:buFont typeface="+mj-lt"/>
              <a:buAutoNum type="arabicPeriod"/>
            </a:pPr>
            <a:endParaRPr lang="en-US" sz="2400" cap="small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EE7A0-904E-456E-AB1C-3F7111C822B3}" type="datetime1">
              <a:rPr lang="en-CA" smtClean="0"/>
              <a:t>16/06/2016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1805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Project summary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10634472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/>
              <a:t> The focus is to build a skeleton of the app</a:t>
            </a:r>
            <a:br>
              <a:rPr lang="en-US" sz="3200" dirty="0" smtClean="0"/>
            </a:br>
            <a:r>
              <a:rPr lang="en-US" sz="3200" dirty="0" smtClean="0"/>
              <a:t>    (not the whole app with full features)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 sz="3200" dirty="0"/>
              <a:t> </a:t>
            </a:r>
            <a:r>
              <a:rPr lang="en-US" sz="3200" dirty="0" smtClean="0"/>
              <a:t>Key features are implemented/tested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 sz="3200" dirty="0"/>
              <a:t> </a:t>
            </a:r>
            <a:r>
              <a:rPr lang="en-CA" sz="3200" dirty="0" smtClean="0"/>
              <a:t>Cosmetic/artistic concerns are important but left for future</a:t>
            </a:r>
            <a:br>
              <a:rPr lang="en-CA" sz="3200" dirty="0" smtClean="0"/>
            </a:br>
            <a:r>
              <a:rPr lang="en-CA" sz="3200" dirty="0" smtClean="0"/>
              <a:t>    </a:t>
            </a:r>
            <a:r>
              <a:rPr lang="en-CA" sz="2800" dirty="0" smtClean="0"/>
              <a:t>(good excuse for the plain GUI’s for now)</a:t>
            </a:r>
            <a:endParaRPr lang="en-US" sz="3200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/>
              <a:t> </a:t>
            </a:r>
            <a:r>
              <a:rPr lang="en-US" sz="3200" dirty="0" smtClean="0"/>
              <a:t>Some a</a:t>
            </a:r>
            <a:r>
              <a:rPr lang="en-CA" sz="3200" dirty="0" smtClean="0"/>
              <a:t>assumptions are made to simplify the implementation</a:t>
            </a:r>
            <a:endParaRPr lang="en-US" sz="2400" dirty="0"/>
          </a:p>
          <a:p>
            <a:pPr marL="653796" lvl="2" indent="-342900">
              <a:buFont typeface="+mj-lt"/>
              <a:buAutoNum type="arabicPeriod"/>
            </a:pPr>
            <a:endParaRPr lang="en-US" sz="2400" cap="small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A28E0-79A5-4E8E-B72C-FF7BD40EBAD8}" type="datetime1">
              <a:rPr lang="en-CA" smtClean="0"/>
              <a:t>16/06/2016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0868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App requirements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10834497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Secure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sz="3200" dirty="0" smtClean="0"/>
              <a:t> Simple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sz="3200" dirty="0" smtClean="0"/>
              <a:t> User-friendly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sz="3200" dirty="0" smtClean="0"/>
              <a:t> Little time to learn how to use it (less than 15 minutes)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</a:t>
            </a:r>
            <a:r>
              <a:rPr lang="en-CA" sz="3200" dirty="0" smtClean="0"/>
              <a:t>No software installation required in end-user devices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</a:t>
            </a:r>
            <a:r>
              <a:rPr lang="en-CA" sz="3200" b="1" dirty="0" smtClean="0"/>
              <a:t>Faster</a:t>
            </a:r>
            <a:r>
              <a:rPr lang="en-CA" sz="3200" dirty="0" smtClean="0"/>
              <a:t>, </a:t>
            </a:r>
            <a:r>
              <a:rPr lang="en-CA" sz="3200" b="1" dirty="0" smtClean="0"/>
              <a:t>easier</a:t>
            </a:r>
            <a:r>
              <a:rPr lang="en-CA" sz="3200" dirty="0" smtClean="0"/>
              <a:t> &amp; </a:t>
            </a:r>
            <a:r>
              <a:rPr lang="en-CA" sz="3200" b="1" dirty="0" smtClean="0"/>
              <a:t>more efficient</a:t>
            </a:r>
            <a:r>
              <a:rPr lang="en-CA" sz="3200" dirty="0" smtClean="0"/>
              <a:t> than the existing workflow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1DA4-A875-4226-A51E-A9FD268AAAB3}" type="datetime1">
              <a:rPr lang="en-CA" smtClean="0"/>
              <a:t>16/06/2016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7542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C00000"/>
                </a:solidFill>
              </a:rPr>
              <a:t>How to meet app requirements?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CA" sz="3200" dirty="0" smtClean="0"/>
              <a:t> Web application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</a:t>
            </a:r>
            <a:r>
              <a:rPr lang="en-CA" sz="3200" dirty="0" smtClean="0"/>
              <a:t>Passcode log-in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</a:t>
            </a:r>
            <a:r>
              <a:rPr lang="en-CA" sz="3200" dirty="0" smtClean="0"/>
              <a:t>App access control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</a:t>
            </a:r>
            <a:r>
              <a:rPr lang="en-CA" sz="3200" dirty="0" smtClean="0"/>
              <a:t>No keyboard is required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sz="3200" dirty="0" smtClean="0"/>
              <a:t> Each operation is done with 1-3 screen taps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</a:t>
            </a:r>
            <a:r>
              <a:rPr lang="en-CA" sz="3200" dirty="0" smtClean="0"/>
              <a:t>Numerous features are computerized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</a:t>
            </a:r>
            <a:r>
              <a:rPr lang="en-CA" sz="3200" dirty="0" smtClean="0"/>
              <a:t>Page links/tabs for easy navigation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755CF-C81B-45D5-A22F-ED78FE71C1D2}" type="datetime1">
              <a:rPr lang="en-CA" smtClean="0"/>
              <a:t>16/06/2016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7A1F-A5D2-467F-9FC3-A0D858800EFC}" type="slidenum">
              <a:rPr lang="en-CA" smtClean="0"/>
              <a:pPr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0304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C00000"/>
                </a:solidFill>
              </a:rPr>
              <a:t>App </a:t>
            </a:r>
            <a:r>
              <a:rPr lang="en-CA" dirty="0" smtClean="0">
                <a:solidFill>
                  <a:srgbClr val="C00000"/>
                </a:solidFill>
              </a:rPr>
              <a:t>value propositions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sz="2800" b="1" dirty="0" smtClean="0"/>
              <a:t>Existing Workflow</a:t>
            </a:r>
            <a:endParaRPr lang="en-CA" sz="28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2400" dirty="0" smtClean="0"/>
              <a:t> </a:t>
            </a:r>
            <a:r>
              <a:rPr lang="en-CA" sz="2400" dirty="0" smtClean="0">
                <a:solidFill>
                  <a:srgbClr val="FF0000"/>
                </a:solidFill>
              </a:rPr>
              <a:t>pens, papers, binders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2400" dirty="0">
                <a:solidFill>
                  <a:srgbClr val="FF0000"/>
                </a:solidFill>
              </a:rPr>
              <a:t> </a:t>
            </a:r>
            <a:r>
              <a:rPr lang="en-CA" sz="2400" dirty="0" smtClean="0">
                <a:solidFill>
                  <a:srgbClr val="FF0000"/>
                </a:solidFill>
              </a:rPr>
              <a:t>hand-writings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2400" dirty="0" smtClean="0">
                <a:solidFill>
                  <a:srgbClr val="FF0000"/>
                </a:solidFill>
              </a:rPr>
              <a:t> several hours of data collection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2400" dirty="0">
                <a:solidFill>
                  <a:srgbClr val="FF0000"/>
                </a:solidFill>
              </a:rPr>
              <a:t> several hours </a:t>
            </a:r>
            <a:r>
              <a:rPr lang="en-CA" sz="2400" dirty="0" smtClean="0">
                <a:solidFill>
                  <a:srgbClr val="FF0000"/>
                </a:solidFill>
              </a:rPr>
              <a:t>calculations/analysis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2400" dirty="0">
                <a:solidFill>
                  <a:srgbClr val="FF0000"/>
                </a:solidFill>
              </a:rPr>
              <a:t> </a:t>
            </a:r>
            <a:r>
              <a:rPr lang="en-CA" sz="2400" dirty="0" smtClean="0">
                <a:solidFill>
                  <a:srgbClr val="FF0000"/>
                </a:solidFill>
              </a:rPr>
              <a:t>data losses, mistakes</a:t>
            </a:r>
            <a:endParaRPr lang="en-CA" sz="2400" dirty="0">
              <a:solidFill>
                <a:srgbClr val="FF000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A" sz="2800" b="1" dirty="0"/>
              <a:t>SKM </a:t>
            </a:r>
            <a:r>
              <a:rPr lang="en-CA" sz="2800" b="1" dirty="0" smtClean="0"/>
              <a:t>Workflow</a:t>
            </a:r>
            <a:endParaRPr lang="en-CA" sz="2800" b="1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CA" sz="2400" dirty="0" smtClean="0"/>
              <a:t> </a:t>
            </a:r>
            <a:r>
              <a:rPr lang="en-CA" sz="2400" dirty="0">
                <a:solidFill>
                  <a:srgbClr val="009900"/>
                </a:solidFill>
              </a:rPr>
              <a:t>1 end-device (phone, tablet)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sz="2400" dirty="0">
                <a:solidFill>
                  <a:srgbClr val="009900"/>
                </a:solidFill>
              </a:rPr>
              <a:t> a few screen </a:t>
            </a:r>
            <a:r>
              <a:rPr lang="en-CA" sz="2400" dirty="0" smtClean="0">
                <a:solidFill>
                  <a:srgbClr val="009900"/>
                </a:solidFill>
              </a:rPr>
              <a:t>taps/clicks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sz="2400" dirty="0">
                <a:solidFill>
                  <a:srgbClr val="009900"/>
                </a:solidFill>
              </a:rPr>
              <a:t> </a:t>
            </a:r>
            <a:r>
              <a:rPr lang="en-CA" sz="2400" dirty="0" smtClean="0">
                <a:solidFill>
                  <a:srgbClr val="009900"/>
                </a:solidFill>
              </a:rPr>
              <a:t>nothing (SKM takes care)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sz="2400" dirty="0" smtClean="0">
                <a:solidFill>
                  <a:srgbClr val="009900"/>
                </a:solidFill>
              </a:rPr>
              <a:t> nothing </a:t>
            </a:r>
            <a:r>
              <a:rPr lang="en-CA" sz="2400" dirty="0">
                <a:solidFill>
                  <a:srgbClr val="009900"/>
                </a:solidFill>
              </a:rPr>
              <a:t>(SKM takes care)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sz="2400" dirty="0" smtClean="0">
                <a:solidFill>
                  <a:srgbClr val="009900"/>
                </a:solidFill>
              </a:rPr>
              <a:t> no loss, no mistake</a:t>
            </a:r>
            <a:endParaRPr lang="en-CA" sz="2400" dirty="0">
              <a:solidFill>
                <a:srgbClr val="0099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7DC2D-A458-45AA-BEF2-58D655CF2EB6}" type="datetime1">
              <a:rPr lang="en-CA" smtClean="0"/>
              <a:t>16/06/2016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Smart Kid Montessori</a:t>
            </a:r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1D38-CAEA-4E6C-A53F-FBB3CC5861A0}" type="slidenum">
              <a:rPr lang="en-CA" smtClean="0"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7296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665</TotalTime>
  <Words>1279</Words>
  <Application>Microsoft Office PowerPoint</Application>
  <PresentationFormat>Widescreen</PresentationFormat>
  <Paragraphs>343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Calibri</vt:lpstr>
      <vt:lpstr>Tw Cen MT</vt:lpstr>
      <vt:lpstr>Tw Cen MT Condensed</vt:lpstr>
      <vt:lpstr>Wingdings</vt:lpstr>
      <vt:lpstr>Wingdings 3</vt:lpstr>
      <vt:lpstr>Integral</vt:lpstr>
      <vt:lpstr>Smart kid Montessori (skm)</vt:lpstr>
      <vt:lpstr>Project summary</vt:lpstr>
      <vt:lpstr>Project summary</vt:lpstr>
      <vt:lpstr>Project summary</vt:lpstr>
      <vt:lpstr>Project summary</vt:lpstr>
      <vt:lpstr>Project summary</vt:lpstr>
      <vt:lpstr>App requirements</vt:lpstr>
      <vt:lpstr>How to meet app requirements?</vt:lpstr>
      <vt:lpstr>App value propositions</vt:lpstr>
      <vt:lpstr>App value propositions</vt:lpstr>
      <vt:lpstr>1. Security &amp; app access controls</vt:lpstr>
      <vt:lpstr>1. Security &amp; app access controls</vt:lpstr>
      <vt:lpstr>1. Security &amp; app access controls</vt:lpstr>
      <vt:lpstr>1. Security &amp; app access controls</vt:lpstr>
      <vt:lpstr>2. employee attendance</vt:lpstr>
      <vt:lpstr>2. employee attendance</vt:lpstr>
      <vt:lpstr>3. student attendance</vt:lpstr>
      <vt:lpstr>3. student attendance</vt:lpstr>
      <vt:lpstr>4. student-educator ratio</vt:lpstr>
      <vt:lpstr>4. student-educator ratio</vt:lpstr>
      <vt:lpstr>5. Page navigations</vt:lpstr>
      <vt:lpstr>Achievements</vt:lpstr>
      <vt:lpstr>Challenges</vt:lpstr>
      <vt:lpstr>Potential extensions</vt:lpstr>
      <vt:lpstr>DATABASE</vt:lpstr>
      <vt:lpstr>User Guide</vt:lpstr>
      <vt:lpstr>User Guide</vt:lpstr>
      <vt:lpstr>User Guide</vt:lpstr>
      <vt:lpstr>User Guide</vt:lpstr>
      <vt:lpstr>User Guide</vt:lpstr>
      <vt:lpstr>User Guide</vt:lpstr>
      <vt:lpstr>User Guide</vt:lpstr>
      <vt:lpstr>User Guide</vt:lpstr>
      <vt:lpstr>User Guide</vt:lpstr>
      <vt:lpstr>User Guide</vt:lpstr>
      <vt:lpstr>User Guide</vt:lpstr>
      <vt:lpstr>User Guide</vt:lpstr>
      <vt:lpstr>User Guide</vt:lpstr>
      <vt:lpstr>User Guide</vt:lpstr>
      <vt:lpstr>User Guide</vt:lpstr>
      <vt:lpstr>User Guide</vt:lpstr>
      <vt:lpstr>User Guide</vt:lpstr>
      <vt:lpstr>User Guide</vt:lpstr>
      <vt:lpstr>User Guide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Stanley Ho</dc:creator>
  <cp:lastModifiedBy>cstuser</cp:lastModifiedBy>
  <cp:revision>130</cp:revision>
  <dcterms:created xsi:type="dcterms:W3CDTF">2016-06-16T12:23:24Z</dcterms:created>
  <dcterms:modified xsi:type="dcterms:W3CDTF">2016-06-16T23:37:44Z</dcterms:modified>
</cp:coreProperties>
</file>